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91" r:id="rId35"/>
    <p:sldId id="289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6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35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521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00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816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54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11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032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39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454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91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ED06-29D1-44CE-BA76-AB4F1100E1DC}" type="datetimeFigureOut">
              <a:rPr lang="ru-RU" smtClean="0"/>
              <a:t>12.12.2018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127D0-575E-4179-A813-E1726A517F0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30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khna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studiohallo.ru/lov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mphoto.pro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absurdov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profifoto.r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73489" y="1068944"/>
            <a:ext cx="11513712" cy="3528812"/>
          </a:xfrm>
        </p:spPr>
        <p:txBody>
          <a:bodyPr>
            <a:normAutofit fontScale="90000"/>
          </a:bodyPr>
          <a:lstStyle/>
          <a:p>
            <a:r>
              <a:rPr lang="ru-RU" sz="4900" b="1" dirty="0" smtClean="0">
                <a:latin typeface="+mn-lt"/>
                <a:cs typeface="Times New Roman" panose="02020603050405020304" pitchFamily="18" charset="0"/>
              </a:rPr>
              <a:t>Тема:</a:t>
            </a:r>
            <a:br>
              <a:rPr lang="ru-RU" sz="4900" b="1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900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Разработка </a:t>
            </a: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пользовательского интерфейса </a:t>
            </a: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сайта услуг профессионального </a:t>
            </a: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фотографа</a:t>
            </a:r>
            <a:br>
              <a:rPr lang="ru-RU" sz="4900" dirty="0" smtClean="0">
                <a:latin typeface="+mn-lt"/>
                <a:cs typeface="Times New Roman" panose="02020603050405020304" pitchFamily="18" charset="0"/>
              </a:rPr>
            </a:b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«</a:t>
            </a:r>
            <a:r>
              <a:rPr lang="en-US" sz="4900" dirty="0" err="1" smtClean="0">
                <a:latin typeface="+mn-lt"/>
                <a:cs typeface="Times New Roman" panose="02020603050405020304" pitchFamily="18" charset="0"/>
              </a:rPr>
              <a:t>Photostudio</a:t>
            </a:r>
            <a:r>
              <a:rPr lang="en-US" sz="4900" dirty="0" smtClean="0">
                <a:latin typeface="+mn-lt"/>
                <a:cs typeface="Times New Roman" panose="02020603050405020304" pitchFamily="18" charset="0"/>
              </a:rPr>
              <a:t> Memories</a:t>
            </a:r>
            <a:r>
              <a:rPr lang="ru-RU" sz="4900" dirty="0" smtClean="0">
                <a:latin typeface="+mn-lt"/>
                <a:cs typeface="Times New Roman" panose="02020603050405020304" pitchFamily="18" charset="0"/>
              </a:rPr>
              <a:t>»</a:t>
            </a:r>
            <a:r>
              <a:rPr lang="ru-RU" sz="49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900" dirty="0">
                <a:latin typeface="+mn-lt"/>
                <a:cs typeface="Times New Roman" panose="02020603050405020304" pitchFamily="18" charset="0"/>
              </a:rPr>
            </a:br>
            <a:r>
              <a:rPr lang="ru-RU" sz="4900" b="1" dirty="0">
                <a:latin typeface="+mn-lt"/>
                <a:cs typeface="Times New Roman" panose="02020603050405020304" pitchFamily="18" charset="0"/>
              </a:rPr>
              <a:t> </a:t>
            </a:r>
            <a:r>
              <a:rPr lang="ru-RU" sz="4900" dirty="0">
                <a:latin typeface="+mn-lt"/>
                <a:cs typeface="Times New Roman" panose="02020603050405020304" pitchFamily="18" charset="0"/>
              </a:rPr>
              <a:t/>
            </a:r>
            <a:br>
              <a:rPr lang="ru-RU" sz="4900" dirty="0">
                <a:latin typeface="+mn-lt"/>
                <a:cs typeface="Times New Roman" panose="02020603050405020304" pitchFamily="18" charset="0"/>
              </a:rPr>
            </a:br>
            <a: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95211" y="4696741"/>
            <a:ext cx="9144000" cy="1655762"/>
          </a:xfrm>
        </p:spPr>
        <p:txBody>
          <a:bodyPr/>
          <a:lstStyle/>
          <a:p>
            <a:r>
              <a:rPr lang="ru-RU" dirty="0" smtClean="0">
                <a:cs typeface="Times New Roman" panose="02020603050405020304" pitchFamily="18" charset="0"/>
              </a:rPr>
              <a:t>Выполнил:</a:t>
            </a:r>
            <a:endParaRPr lang="ru-RU" dirty="0" smtClean="0">
              <a:cs typeface="Times New Roman" panose="02020603050405020304" pitchFamily="18" charset="0"/>
            </a:endParaRPr>
          </a:p>
          <a:p>
            <a:r>
              <a:rPr lang="ru-RU" dirty="0" smtClean="0">
                <a:cs typeface="Times New Roman" panose="02020603050405020304" pitchFamily="18" charset="0"/>
              </a:rPr>
              <a:t>Студент </a:t>
            </a:r>
            <a:r>
              <a:rPr lang="ru-RU" dirty="0" smtClean="0">
                <a:cs typeface="Times New Roman" panose="02020603050405020304" pitchFamily="18" charset="0"/>
              </a:rPr>
              <a:t>2 курса 2 группы</a:t>
            </a:r>
          </a:p>
          <a:p>
            <a:r>
              <a:rPr lang="ru-RU" dirty="0" err="1" smtClean="0">
                <a:cs typeface="Times New Roman" panose="02020603050405020304" pitchFamily="18" charset="0"/>
              </a:rPr>
              <a:t>Полынская</a:t>
            </a:r>
            <a:r>
              <a:rPr lang="ru-RU" dirty="0" smtClean="0">
                <a:cs typeface="Times New Roman" panose="02020603050405020304" pitchFamily="18" charset="0"/>
              </a:rPr>
              <a:t> Юлия Викторовна</a:t>
            </a:r>
          </a:p>
        </p:txBody>
      </p:sp>
    </p:spTree>
    <p:extLst>
      <p:ext uri="{BB962C8B-B14F-4D97-AF65-F5344CB8AC3E}">
        <p14:creationId xmlns:p14="http://schemas.microsoft.com/office/powerpoint/2010/main" val="240332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25321" y="1325563"/>
            <a:ext cx="10515600" cy="4351338"/>
          </a:xfrm>
        </p:spPr>
        <p:txBody>
          <a:bodyPr/>
          <a:lstStyle/>
          <a:p>
            <a:r>
              <a:rPr lang="ru-RU" dirty="0"/>
              <a:t>Персональные съемки: мужчины, женщины, девушки, парни, дети; любой человек, который хочет запечатлеть свою жизнь не только в памяти, но и в красочных снимках. </a:t>
            </a:r>
          </a:p>
          <a:p>
            <a:r>
              <a:rPr lang="ru-RU" dirty="0"/>
              <a:t>Групповая фотосессии: группы людей, коллеги, семьи, крупные мероприятия. Общая цель: память о событии.</a:t>
            </a:r>
          </a:p>
          <a:p>
            <a:r>
              <a:rPr lang="ru-RU" dirty="0"/>
              <a:t>Курсы: люди связанные с данной сферой, любители, желающие поднять свой уровень в этом деле, интерес в дополнительном заработке.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41231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Аудитория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6353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352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Потребности пользователя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42434"/>
            <a:ext cx="10515600" cy="4734529"/>
          </a:xfrm>
        </p:spPr>
        <p:txBody>
          <a:bodyPr/>
          <a:lstStyle/>
          <a:p>
            <a:pPr lvl="0"/>
            <a:r>
              <a:rPr lang="ru-RU" dirty="0"/>
              <a:t>Узнать больше о фотографе</a:t>
            </a:r>
          </a:p>
          <a:p>
            <a:pPr lvl="0"/>
            <a:r>
              <a:rPr lang="ru-RU" dirty="0"/>
              <a:t>Ознакомится с работами фотографа</a:t>
            </a:r>
          </a:p>
          <a:p>
            <a:pPr lvl="0"/>
            <a:r>
              <a:rPr lang="ru-RU" dirty="0"/>
              <a:t>Ознакомится с курсами по фотографии</a:t>
            </a:r>
          </a:p>
          <a:p>
            <a:pPr lvl="0"/>
            <a:r>
              <a:rPr lang="ru-RU" dirty="0"/>
              <a:t>Выбрать подходящий курс или фотоссесию</a:t>
            </a:r>
          </a:p>
          <a:p>
            <a:pPr lvl="0"/>
            <a:r>
              <a:rPr lang="ru-RU" dirty="0"/>
              <a:t>Узнать стоимость услуги</a:t>
            </a:r>
          </a:p>
          <a:p>
            <a:pPr lvl="0"/>
            <a:r>
              <a:rPr lang="ru-RU" dirty="0"/>
              <a:t>Оплатить выбранную услугу</a:t>
            </a:r>
          </a:p>
          <a:p>
            <a:pPr lvl="0"/>
            <a:r>
              <a:rPr lang="ru-RU" dirty="0" smtClean="0"/>
              <a:t>Выразить своё мнение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95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Возможности в проекте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1977"/>
            <a:ext cx="10515600" cy="5004986"/>
          </a:xfrm>
        </p:spPr>
        <p:txBody>
          <a:bodyPr>
            <a:normAutofit lnSpcReduction="10000"/>
          </a:bodyPr>
          <a:lstStyle/>
          <a:p>
            <a:pPr lvl="0"/>
            <a:r>
              <a:rPr lang="ru-RU" dirty="0"/>
              <a:t>Узнать информацию о фотографе</a:t>
            </a:r>
          </a:p>
          <a:p>
            <a:pPr lvl="0"/>
            <a:r>
              <a:rPr lang="ru-RU" dirty="0"/>
              <a:t>Читать записи</a:t>
            </a:r>
          </a:p>
          <a:p>
            <a:pPr lvl="0"/>
            <a:r>
              <a:rPr lang="ru-RU" dirty="0"/>
              <a:t>Просмотреть портфолио</a:t>
            </a:r>
          </a:p>
          <a:p>
            <a:pPr lvl="0"/>
            <a:r>
              <a:rPr lang="ru-RU" dirty="0"/>
              <a:t>Узнать как связаться</a:t>
            </a:r>
          </a:p>
          <a:p>
            <a:pPr lvl="0"/>
            <a:r>
              <a:rPr lang="ru-RU" dirty="0"/>
              <a:t>Заполнить форму записи на курсы</a:t>
            </a:r>
          </a:p>
          <a:p>
            <a:pPr lvl="0"/>
            <a:r>
              <a:rPr lang="ru-RU" dirty="0"/>
              <a:t>Узнать стоимость услуг фотографа</a:t>
            </a:r>
          </a:p>
          <a:p>
            <a:pPr lvl="0"/>
            <a:r>
              <a:rPr lang="ru-RU" dirty="0"/>
              <a:t>Найти расписание и расценки курсов</a:t>
            </a:r>
          </a:p>
          <a:p>
            <a:pPr lvl="0"/>
            <a:r>
              <a:rPr lang="ru-RU" dirty="0"/>
              <a:t>Заказать услугу</a:t>
            </a:r>
          </a:p>
          <a:p>
            <a:pPr lvl="0"/>
            <a:r>
              <a:rPr lang="ru-RU" dirty="0"/>
              <a:t>Оставить отзывы</a:t>
            </a:r>
          </a:p>
          <a:p>
            <a:pPr lvl="0"/>
            <a:r>
              <a:rPr lang="ru-RU" dirty="0"/>
              <a:t>Пообщаться с </a:t>
            </a:r>
            <a:r>
              <a:rPr lang="ru-RU" dirty="0" smtClean="0"/>
              <a:t>фотографом/консультантом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70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Структура сайта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9241" t="32073" r="17961" b="37297"/>
          <a:stretch/>
        </p:blipFill>
        <p:spPr bwMode="auto">
          <a:xfrm>
            <a:off x="838200" y="1510383"/>
            <a:ext cx="10198994" cy="44396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2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Статический прототип (до тестирования)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2256" t="13870" r="10832" b="17665"/>
          <a:stretch/>
        </p:blipFill>
        <p:spPr bwMode="auto">
          <a:xfrm>
            <a:off x="51335" y="1434420"/>
            <a:ext cx="4042510" cy="2325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2092" t="14158" r="11157" b="18243"/>
          <a:stretch/>
        </p:blipFill>
        <p:spPr bwMode="auto">
          <a:xfrm>
            <a:off x="4054157" y="1444263"/>
            <a:ext cx="4083685" cy="2325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21929" t="13578" r="11481" b="18806"/>
          <a:stretch/>
        </p:blipFill>
        <p:spPr bwMode="auto">
          <a:xfrm>
            <a:off x="8118157" y="1434420"/>
            <a:ext cx="4022507" cy="2325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23552" t="13289" r="10995" b="16796"/>
          <a:stretch/>
        </p:blipFill>
        <p:spPr bwMode="auto">
          <a:xfrm>
            <a:off x="51335" y="3816707"/>
            <a:ext cx="4003675" cy="2404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l="22252" t="14735" r="11321" b="17377"/>
          <a:stretch/>
        </p:blipFill>
        <p:spPr bwMode="auto">
          <a:xfrm>
            <a:off x="4054157" y="3858819"/>
            <a:ext cx="4064000" cy="2334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7"/>
          <a:srcRect l="22089" t="13580" r="10498" b="19110"/>
          <a:stretch/>
        </p:blipFill>
        <p:spPr bwMode="auto">
          <a:xfrm>
            <a:off x="8128139" y="3840636"/>
            <a:ext cx="4012526" cy="23530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719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4064" y="4685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Статический прототип (до тестирования)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2413" t="13289" r="10190" b="17955"/>
          <a:stretch/>
        </p:blipFill>
        <p:spPr bwMode="auto">
          <a:xfrm>
            <a:off x="3980327" y="1335329"/>
            <a:ext cx="4124325" cy="2365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22089" t="13869" r="10988" b="18532"/>
          <a:stretch/>
        </p:blipFill>
        <p:spPr bwMode="auto">
          <a:xfrm>
            <a:off x="90152" y="1345490"/>
            <a:ext cx="4004328" cy="23253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/>
          <p:cNvPicPr/>
          <p:nvPr/>
        </p:nvPicPr>
        <p:blipFill rotWithShape="1">
          <a:blip r:embed="rId4"/>
          <a:srcRect l="22415" t="13578" r="10183" b="18238"/>
          <a:stretch/>
        </p:blipFill>
        <p:spPr bwMode="auto">
          <a:xfrm>
            <a:off x="8104652" y="1345490"/>
            <a:ext cx="4040029" cy="2345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5"/>
          <a:srcRect l="21439" t="13002" r="12936" b="19977"/>
          <a:stretch/>
        </p:blipFill>
        <p:spPr bwMode="auto">
          <a:xfrm>
            <a:off x="90152" y="3700704"/>
            <a:ext cx="3924953" cy="2305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6"/>
          <a:srcRect l="22578" t="13578" r="11319" b="17955"/>
          <a:stretch/>
        </p:blipFill>
        <p:spPr bwMode="auto">
          <a:xfrm>
            <a:off x="4099389" y="3690545"/>
            <a:ext cx="4044950" cy="2355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7"/>
          <a:srcRect l="22740" t="13578" r="10346" b="18238"/>
          <a:stretch/>
        </p:blipFill>
        <p:spPr bwMode="auto">
          <a:xfrm>
            <a:off x="8139418" y="3670860"/>
            <a:ext cx="4015093" cy="2345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07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Схема динамического прототипа</a:t>
            </a:r>
            <a:endParaRPr lang="ru-RU" b="1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7083" t="38760" r="22953" b="26634"/>
          <a:stretch/>
        </p:blipFill>
        <p:spPr bwMode="auto">
          <a:xfrm>
            <a:off x="708338" y="1390918"/>
            <a:ext cx="10792496" cy="4790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64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Тестирование прототипа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20462"/>
            <a:ext cx="10515600" cy="5056501"/>
          </a:xfrm>
        </p:spPr>
        <p:txBody>
          <a:bodyPr>
            <a:normAutofit/>
          </a:bodyPr>
          <a:lstStyle/>
          <a:p>
            <a:r>
              <a:rPr lang="ru-RU" dirty="0"/>
              <a:t>В результате этого метода тестирования пользователь долго рассматривал материал. Это вызвало необходимость сместить меню и увеличить рабочее поле. Осталось добавить простое и не вызывающее графическое оформление, которое не повлияет на скорость работы на сайте.</a:t>
            </a:r>
          </a:p>
          <a:p>
            <a:r>
              <a:rPr lang="ru-RU" dirty="0"/>
              <a:t>Пользователю предъявлялось тестовое задание, через некоторое время после его выполнения, он должен был воспроизвести экранные формы (бумажный вариант), с которыми работал. Результат воспроизведения сравнивался с оригиналом.  В итоге при воспроизведении экранных форм пользователь воспроизвел все элементы.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09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Прототип после тестирования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22256" t="13870" r="10832" b="17665"/>
          <a:stretch/>
        </p:blipFill>
        <p:spPr bwMode="auto">
          <a:xfrm>
            <a:off x="977250" y="960194"/>
            <a:ext cx="4784725" cy="2752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l="22258" t="13289" r="11280" b="18051"/>
          <a:stretch/>
        </p:blipFill>
        <p:spPr bwMode="auto">
          <a:xfrm>
            <a:off x="6990746" y="958289"/>
            <a:ext cx="4743450" cy="2754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22092" t="14158" r="11157" b="18243"/>
          <a:stretch/>
        </p:blipFill>
        <p:spPr bwMode="auto">
          <a:xfrm>
            <a:off x="1009000" y="3906242"/>
            <a:ext cx="4752975" cy="2705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5"/>
          <a:srcRect l="21947" t="14119" r="11590" b="19159"/>
          <a:stretch/>
        </p:blipFill>
        <p:spPr bwMode="auto">
          <a:xfrm>
            <a:off x="6990746" y="3906242"/>
            <a:ext cx="4700588" cy="26619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271636" y="6627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До:                                                      После:</a:t>
            </a:r>
            <a:endParaRPr lang="ru-RU" sz="32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71636" y="34424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 smtClean="0"/>
              <a:t>До:                                                      После: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1492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29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Логотип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82602" y="1430408"/>
            <a:ext cx="7569003" cy="45969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smtClean="0"/>
              <a:t>После анализа конкурентов, был разработан логотип. </a:t>
            </a:r>
          </a:p>
          <a:p>
            <a:pPr marL="0" indent="0">
              <a:buNone/>
            </a:pPr>
            <a:r>
              <a:rPr lang="ru-RU" dirty="0" smtClean="0"/>
              <a:t>В логотипе используются такие цвета, как: бежевый с оттенком розового, серый, черный, белый, бежевый, голубой, нежно зеленый, фиолетовый, оттенки розового. Разнообразие цветовой гаммы отражает творческое направление в данной сфере. Эти цвета гармонируют и хорошо сочетаются между собой.</a:t>
            </a:r>
          </a:p>
          <a:p>
            <a:pPr marL="0" indent="0">
              <a:buNone/>
            </a:pPr>
            <a:r>
              <a:rPr lang="ru-RU" dirty="0" smtClean="0"/>
              <a:t>Основной шрифт логотипа: </a:t>
            </a:r>
            <a:r>
              <a:rPr lang="ru-RU" dirty="0" err="1" smtClean="0"/>
              <a:t>Vivaldi</a:t>
            </a:r>
            <a:r>
              <a:rPr lang="ru-RU" dirty="0" smtClean="0"/>
              <a:t>. Цвет шрифта бежевый с оттенком розового.</a:t>
            </a:r>
          </a:p>
          <a:p>
            <a:pPr marL="0" indent="0">
              <a:buNone/>
            </a:pPr>
            <a:r>
              <a:rPr lang="ru-RU" dirty="0"/>
              <a:t>Цвет логотипа </a:t>
            </a:r>
            <a:r>
              <a:rPr lang="ru-RU" dirty="0" smtClean="0"/>
              <a:t> </a:t>
            </a:r>
            <a:r>
              <a:rPr lang="ru-RU" dirty="0"/>
              <a:t>выбран в оттенке бежевого, чтобы еще вначале на психологическом уровне делиться с пользователями теплом и уютом.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4" y="1430408"/>
            <a:ext cx="3340898" cy="20911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4" y="3521517"/>
            <a:ext cx="3340898" cy="20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+mn-lt"/>
                <a:cs typeface="Times New Roman" panose="02020603050405020304" pitchFamily="18" charset="0"/>
              </a:rPr>
              <a:t>Описание предметной области</a:t>
            </a:r>
            <a:endParaRPr lang="ru-RU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71977"/>
            <a:ext cx="10515600" cy="5215943"/>
          </a:xfrm>
        </p:spPr>
        <p:txBody>
          <a:bodyPr>
            <a:norm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Объектом разработки является интерфейс сайта </a:t>
            </a:r>
            <a:r>
              <a:rPr lang="ru-RU" dirty="0" smtClean="0">
                <a:cs typeface="Times New Roman" panose="02020603050405020304" pitchFamily="18" charset="0"/>
              </a:rPr>
              <a:t>услуг профессионального фотографа «</a:t>
            </a:r>
            <a:r>
              <a:rPr lang="en-US" dirty="0" err="1" smtClean="0">
                <a:cs typeface="Times New Roman" panose="02020603050405020304" pitchFamily="18" charset="0"/>
              </a:rPr>
              <a:t>Photostudio</a:t>
            </a:r>
            <a:r>
              <a:rPr lang="en-US" dirty="0" smtClean="0">
                <a:cs typeface="Times New Roman" panose="02020603050405020304" pitchFamily="18" charset="0"/>
              </a:rPr>
              <a:t> Memories</a:t>
            </a:r>
            <a:r>
              <a:rPr lang="ru-RU" dirty="0" smtClean="0">
                <a:cs typeface="Times New Roman" panose="02020603050405020304" pitchFamily="18" charset="0"/>
              </a:rPr>
              <a:t>», стаж которого не менее 5 лет.</a:t>
            </a:r>
            <a:endParaRPr lang="ru-RU" dirty="0"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 panose="02020603050405020304" pitchFamily="18" charset="0"/>
              </a:rPr>
              <a:t>Нужно сделать интерфейс для </a:t>
            </a:r>
            <a:r>
              <a:rPr lang="ru-RU" dirty="0">
                <a:cs typeface="Times New Roman" panose="02020603050405020304" pitchFamily="18" charset="0"/>
              </a:rPr>
              <a:t>сайта «</a:t>
            </a:r>
            <a:r>
              <a:rPr lang="en-US" dirty="0" err="1">
                <a:cs typeface="Times New Roman" panose="02020603050405020304" pitchFamily="18" charset="0"/>
              </a:rPr>
              <a:t>Photostudio</a:t>
            </a:r>
            <a:r>
              <a:rPr lang="en-US" dirty="0">
                <a:cs typeface="Times New Roman" panose="02020603050405020304" pitchFamily="18" charset="0"/>
              </a:rPr>
              <a:t> Memories</a:t>
            </a:r>
            <a:r>
              <a:rPr lang="ru-RU" dirty="0">
                <a:cs typeface="Times New Roman" panose="02020603050405020304" pitchFamily="18" charset="0"/>
              </a:rPr>
              <a:t>», </a:t>
            </a:r>
            <a:r>
              <a:rPr lang="ru-RU" dirty="0">
                <a:cs typeface="Times New Roman" panose="02020603050405020304" pitchFamily="18" charset="0"/>
              </a:rPr>
              <a:t>на котором пользователи смогли бы ознакомиться с информацией о предоставляемых услугах. Пользователи должны легко найти информацию, которая поможет им точно определить то что им нужно, цены и другую полезную информацию, а элементы и структура сайта должны стимулировать их к обращению именно к этому сайту. Для этого нам необходимо выяснить и учесть требования заказчика и спроектировать удобный интерфейс для пользователей.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608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Цветовая схема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75797" y="1416676"/>
            <a:ext cx="5378003" cy="51394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На сайте предлагается выбрать монохроматическую схему, которая соответствует одному цвету и всем его оттенкам, тональностям и теням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Главным </a:t>
            </a:r>
            <a:r>
              <a:rPr lang="ru-RU" dirty="0"/>
              <a:t>цветом сделать бежевый, потому что он символизирует тепло, уют, умиротворение, размеренность, гармонию.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Это </a:t>
            </a:r>
            <a:r>
              <a:rPr lang="ru-RU" dirty="0"/>
              <a:t>классический цвет, который стоит в одном ряду с такими цветами, как 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белый,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серый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и 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черный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Также </a:t>
            </a:r>
            <a:r>
              <a:rPr lang="ru-RU" dirty="0"/>
              <a:t>возможно разбавить это сочетание нежно-розовым или кремовым цветами.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Цвет </a:t>
            </a:r>
            <a:r>
              <a:rPr lang="ru-RU" dirty="0"/>
              <a:t>логотипа тоже выбран в оттенке бежевого, чтобы еще вначале на психологическом уровне делиться с пользователями теплом и уютом.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8" y="1416676"/>
            <a:ext cx="5347837" cy="51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9715" y="967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Шрифт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8084" y="1094706"/>
            <a:ext cx="11178862" cy="17128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Для сайта были выбраны два основных шрифта: </a:t>
            </a:r>
            <a:r>
              <a:rPr lang="ru-RU" dirty="0" err="1"/>
              <a:t>Arial</a:t>
            </a:r>
            <a:r>
              <a:rPr lang="ru-RU" dirty="0"/>
              <a:t> – основной текст </a:t>
            </a:r>
            <a:r>
              <a:rPr lang="ru-RU" dirty="0" smtClean="0"/>
              <a:t>и </a:t>
            </a:r>
            <a:r>
              <a:rPr lang="en-US" dirty="0"/>
              <a:t>Georgia </a:t>
            </a:r>
            <a:r>
              <a:rPr lang="ru-RU" smtClean="0"/>
              <a:t>, </a:t>
            </a:r>
            <a:r>
              <a:rPr lang="en-US" smtClean="0"/>
              <a:t>Vivaldi</a:t>
            </a:r>
            <a:r>
              <a:rPr lang="ru-RU" dirty="0" smtClean="0"/>
              <a:t> </a:t>
            </a:r>
            <a:r>
              <a:rPr lang="ru-RU" dirty="0"/>
              <a:t>– для логотипа. Первый хорошо подходит для текста, так как не имеет засечек и хорошо читабелен даже при мелком шрифте. </a:t>
            </a:r>
            <a:r>
              <a:rPr lang="en-US" dirty="0"/>
              <a:t>Georgia </a:t>
            </a:r>
            <a:r>
              <a:rPr lang="ru-RU" dirty="0"/>
              <a:t>хорошо подходит для заголовков своим оформлением с присутствием засечек.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19678" t="15273" r="28752" b="30325"/>
          <a:stretch/>
        </p:blipFill>
        <p:spPr>
          <a:xfrm>
            <a:off x="2240924" y="2601533"/>
            <a:ext cx="6709894" cy="3979572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>
            <a:off x="8049300" y="2807595"/>
            <a:ext cx="2294581" cy="1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8360539" y="3412901"/>
            <a:ext cx="198334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>
            <a:off x="8585923" y="4250028"/>
            <a:ext cx="1757958" cy="10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8655679" y="4649273"/>
            <a:ext cx="1688202" cy="19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>
            <a:off x="889715" y="3412901"/>
            <a:ext cx="160878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889715" y="4018208"/>
            <a:ext cx="196939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736776" y="5640946"/>
            <a:ext cx="1980666" cy="12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9499780" y="3013657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Arial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9490660" y="4250028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err="1">
                <a:solidFill>
                  <a:schemeClr val="tx1"/>
                </a:solidFill>
              </a:rPr>
              <a:t>Arial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689556" y="2981461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Vivaldi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9352210" y="2395472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Georgia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9337721" y="3850783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Georgia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736776" y="3618965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Georgia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680433" y="5241701"/>
            <a:ext cx="1159099" cy="540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Georgia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18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Сетка</a:t>
            </a:r>
            <a:endParaRPr lang="ru-RU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366" y="922508"/>
            <a:ext cx="11565228" cy="2683578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Определения </a:t>
            </a:r>
            <a:r>
              <a:rPr lang="ru-RU" dirty="0"/>
              <a:t>рабочей области. Чаще всего ширина холста колеблется от 1024 до 1280 пикселей. А вот высота макета –в нашем случае величина непредсказуема, т. к.  веб-страница чаще всего не фиксирована по высоте, и ее собственный контент может ее же и увеличить. Будем ориентироваться в своих макетах на минимальную ширину на ~930 пикселей, оставляя место для </a:t>
            </a:r>
            <a:r>
              <a:rPr lang="ru-RU" dirty="0" err="1"/>
              <a:t>скроллбара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Определяем шрифтовую сетку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 Параметры шрифтовой сетки: кегль – 10 </a:t>
            </a:r>
            <a:r>
              <a:rPr lang="ru-RU" dirty="0" err="1"/>
              <a:t>пт</a:t>
            </a:r>
            <a:r>
              <a:rPr lang="ru-RU" dirty="0"/>
              <a:t>, ширина строки 24 пт. </a:t>
            </a:r>
          </a:p>
          <a:p>
            <a:r>
              <a:rPr lang="ru-RU" dirty="0"/>
              <a:t> Далее было определено число колонок. Сетка на 3 колонок очень   неудобная и некомпактная. Увеличим количество модулей в шесть раз. Теперь зная то, что у нас 18 колонок, можно рассчитать, что ширина колонки будет равна 51 пункт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16499" t="25194" r="30268" b="20266"/>
          <a:stretch/>
        </p:blipFill>
        <p:spPr bwMode="auto">
          <a:xfrm>
            <a:off x="669701" y="3611630"/>
            <a:ext cx="4893972" cy="2975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012" y="3600542"/>
            <a:ext cx="5235818" cy="298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7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4740"/>
          </a:xfrm>
        </p:spPr>
        <p:txBody>
          <a:bodyPr/>
          <a:lstStyle/>
          <a:p>
            <a:pPr algn="ctr"/>
            <a:r>
              <a:rPr lang="ru-RU" b="1" dirty="0"/>
              <a:t>Дизайн</a:t>
            </a:r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9485" t="14886" r="27432" b="30259"/>
          <a:stretch/>
        </p:blipFill>
        <p:spPr bwMode="auto">
          <a:xfrm>
            <a:off x="1044262" y="773940"/>
            <a:ext cx="4842510" cy="2813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19365" t="15098" r="27431" b="29834"/>
          <a:stretch/>
        </p:blipFill>
        <p:spPr bwMode="auto">
          <a:xfrm>
            <a:off x="6135531" y="824740"/>
            <a:ext cx="4858385" cy="288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19365" t="14674" r="27552" b="30685"/>
          <a:stretch/>
        </p:blipFill>
        <p:spPr bwMode="auto">
          <a:xfrm>
            <a:off x="1007749" y="3706612"/>
            <a:ext cx="4915535" cy="284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5"/>
          <a:srcRect l="19246" t="14674" r="26952" b="29408"/>
          <a:stretch/>
        </p:blipFill>
        <p:spPr bwMode="auto">
          <a:xfrm>
            <a:off x="6135531" y="3706612"/>
            <a:ext cx="4969510" cy="2903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38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838200" y="1"/>
            <a:ext cx="10515600" cy="82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Дизайн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/>
          <a:srcRect l="19844" t="14460" r="27555" b="30046"/>
          <a:stretch/>
        </p:blipFill>
        <p:spPr bwMode="auto">
          <a:xfrm>
            <a:off x="976155" y="696210"/>
            <a:ext cx="4959350" cy="294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19485" t="14672" r="27558" b="29621"/>
          <a:stretch/>
        </p:blipFill>
        <p:spPr bwMode="auto">
          <a:xfrm>
            <a:off x="6161733" y="661285"/>
            <a:ext cx="5032375" cy="2976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4"/>
          <a:srcRect l="19845" t="14673" r="26956" b="29621"/>
          <a:stretch/>
        </p:blipFill>
        <p:spPr bwMode="auto">
          <a:xfrm>
            <a:off x="969666" y="3637530"/>
            <a:ext cx="5032375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5"/>
          <a:srcRect l="19605" t="14885" r="27196" b="30472"/>
          <a:stretch/>
        </p:blipFill>
        <p:spPr bwMode="auto">
          <a:xfrm>
            <a:off x="6168222" y="3637529"/>
            <a:ext cx="5025886" cy="29622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671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838200" y="1"/>
            <a:ext cx="10515600" cy="82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Дизайн</a:t>
            </a:r>
            <a:endParaRPr lang="ru-RU" b="1" dirty="0"/>
          </a:p>
        </p:txBody>
      </p:sp>
      <p:pic>
        <p:nvPicPr>
          <p:cNvPr id="8" name="Рисунок 7"/>
          <p:cNvPicPr/>
          <p:nvPr/>
        </p:nvPicPr>
        <p:blipFill rotWithShape="1">
          <a:blip r:embed="rId2"/>
          <a:srcRect l="19485" t="14886" r="27790" b="29834"/>
          <a:stretch/>
        </p:blipFill>
        <p:spPr bwMode="auto">
          <a:xfrm>
            <a:off x="1206818" y="721711"/>
            <a:ext cx="4913630" cy="2858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Рисунок 9"/>
          <p:cNvPicPr/>
          <p:nvPr/>
        </p:nvPicPr>
        <p:blipFill rotWithShape="1">
          <a:blip r:embed="rId3"/>
          <a:srcRect l="19145" t="15408" r="27467" b="29346"/>
          <a:stretch/>
        </p:blipFill>
        <p:spPr bwMode="auto">
          <a:xfrm>
            <a:off x="6430496" y="721711"/>
            <a:ext cx="4932979" cy="28587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/>
          <p:cNvPicPr/>
          <p:nvPr/>
        </p:nvPicPr>
        <p:blipFill rotWithShape="1">
          <a:blip r:embed="rId4"/>
          <a:srcRect l="19724" t="15310" r="27438" b="30471"/>
          <a:stretch/>
        </p:blipFill>
        <p:spPr bwMode="auto">
          <a:xfrm>
            <a:off x="1206818" y="3580481"/>
            <a:ext cx="4932980" cy="28331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Рисунок 11"/>
          <p:cNvPicPr/>
          <p:nvPr/>
        </p:nvPicPr>
        <p:blipFill rotWithShape="1">
          <a:blip r:embed="rId5"/>
          <a:srcRect l="19485" t="15311" r="27432" b="30685"/>
          <a:stretch/>
        </p:blipFill>
        <p:spPr bwMode="auto">
          <a:xfrm>
            <a:off x="6449846" y="3575864"/>
            <a:ext cx="4962525" cy="2837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012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838200" y="1"/>
            <a:ext cx="10515600" cy="824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dirty="0" smtClean="0"/>
              <a:t>Дизайн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 rotWithShape="1">
          <a:blip r:embed="rId2"/>
          <a:srcRect l="19724" t="15310" r="27797" b="30471"/>
          <a:stretch/>
        </p:blipFill>
        <p:spPr bwMode="auto">
          <a:xfrm>
            <a:off x="916063" y="824741"/>
            <a:ext cx="4962525" cy="2882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/>
          <p:nvPr/>
        </p:nvPicPr>
        <p:blipFill rotWithShape="1">
          <a:blip r:embed="rId3"/>
          <a:srcRect l="19485" t="15098" r="27558" b="30471"/>
          <a:stretch/>
        </p:blipFill>
        <p:spPr bwMode="auto">
          <a:xfrm>
            <a:off x="3813810" y="3914927"/>
            <a:ext cx="4564380" cy="2637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/>
          <p:cNvPicPr/>
          <p:nvPr/>
        </p:nvPicPr>
        <p:blipFill rotWithShape="1">
          <a:blip r:embed="rId4"/>
          <a:srcRect l="19844" t="14885" r="27674" b="30046"/>
          <a:stretch/>
        </p:blipFill>
        <p:spPr bwMode="auto">
          <a:xfrm>
            <a:off x="6259132" y="824741"/>
            <a:ext cx="4815921" cy="2904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891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00766"/>
            <a:ext cx="10515600" cy="4876197"/>
          </a:xfrm>
        </p:spPr>
        <p:txBody>
          <a:bodyPr/>
          <a:lstStyle/>
          <a:p>
            <a:r>
              <a:rPr lang="ru-RU" b="1" dirty="0"/>
              <a:t>Цель тестирования </a:t>
            </a:r>
            <a:r>
              <a:rPr lang="ru-RU" dirty="0"/>
              <a:t>– посмотреть комфортно ли пользователю взаимодействовать с системой и достаточно ли ясная она для пользователей. </a:t>
            </a:r>
            <a:endParaRPr lang="ru-RU" dirty="0" smtClean="0"/>
          </a:p>
          <a:p>
            <a:r>
              <a:rPr lang="ru-RU" dirty="0"/>
              <a:t>Б</a:t>
            </a:r>
            <a:r>
              <a:rPr lang="ru-RU" dirty="0" smtClean="0"/>
              <a:t>уду </a:t>
            </a:r>
            <a:r>
              <a:rPr lang="ru-RU" dirty="0"/>
              <a:t>использовать два подхода </a:t>
            </a:r>
            <a:r>
              <a:rPr lang="ru-RU" dirty="0" smtClean="0"/>
              <a:t>тестирования: </a:t>
            </a:r>
            <a:r>
              <a:rPr lang="ru-RU" b="1" dirty="0" smtClean="0"/>
              <a:t>тестирование </a:t>
            </a:r>
            <a:r>
              <a:rPr lang="ru-RU" b="1" dirty="0"/>
              <a:t>на основе мнения респондентов</a:t>
            </a:r>
            <a:r>
              <a:rPr lang="ru-RU" dirty="0"/>
              <a:t> – т.е. случайных людей, не связанных с разработкой интерфейса и </a:t>
            </a:r>
            <a:r>
              <a:rPr lang="ru-RU" b="1" dirty="0"/>
              <a:t>экспертное тестирование</a:t>
            </a:r>
            <a:r>
              <a:rPr lang="ru-RU" dirty="0"/>
              <a:t> – в этом случае прототип просматривает эксперт, способный оценить проект с профессиональной точки зрения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Тестирования респондентов:</a:t>
            </a:r>
            <a:r>
              <a:rPr lang="ru-RU" b="1" dirty="0" smtClean="0"/>
              <a:t> тестовое задание, </a:t>
            </a:r>
            <a:r>
              <a:rPr lang="ru-RU" b="1" dirty="0" err="1" smtClean="0"/>
              <a:t>анкитирование</a:t>
            </a:r>
            <a:r>
              <a:rPr lang="ru-RU" b="1" dirty="0" smtClean="0"/>
              <a:t> по словам, формальное анкетирование и чек-лист.</a:t>
            </a:r>
            <a:endParaRPr lang="ru-RU" dirty="0" smtClean="0"/>
          </a:p>
          <a:p>
            <a:r>
              <a:rPr lang="ru-RU" b="1" dirty="0" smtClean="0"/>
              <a:t>Респонденты</a:t>
            </a:r>
            <a:r>
              <a:rPr lang="ru-RU" dirty="0"/>
              <a:t>: девушка 18 лет, девушка </a:t>
            </a:r>
            <a:r>
              <a:rPr lang="ru-RU" dirty="0" smtClean="0"/>
              <a:t>21 год, женщина 44 года.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033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62563"/>
          </a:xfrm>
        </p:spPr>
        <p:txBody>
          <a:bodyPr/>
          <a:lstStyle/>
          <a:p>
            <a:pPr algn="ctr"/>
            <a:r>
              <a:rPr lang="ru-RU" dirty="0"/>
              <a:t>Результаты </a:t>
            </a:r>
            <a:r>
              <a:rPr lang="ru-RU" dirty="0" smtClean="0"/>
              <a:t>третьего </a:t>
            </a:r>
            <a:r>
              <a:rPr lang="ru-RU" dirty="0"/>
              <a:t>респондента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7894" t="36643" r="27663" b="24163"/>
          <a:stretch/>
        </p:blipFill>
        <p:spPr>
          <a:xfrm>
            <a:off x="1692220" y="1467229"/>
            <a:ext cx="8807559" cy="436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7287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7839" t="28830" r="24189" b="14105"/>
          <a:stretch/>
        </p:blipFill>
        <p:spPr>
          <a:xfrm>
            <a:off x="1835214" y="860686"/>
            <a:ext cx="8521571" cy="569913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7694" t="59568" r="62759" b="26948"/>
          <a:stretch/>
        </p:blipFill>
        <p:spPr>
          <a:xfrm>
            <a:off x="9795638" y="4876799"/>
            <a:ext cx="2119309" cy="1683026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10106545" y="4161182"/>
            <a:ext cx="1497495" cy="71561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dirty="0" smtClean="0"/>
              <a:t>Итог</a:t>
            </a:r>
            <a:r>
              <a:rPr lang="ru-RU" dirty="0" smtClean="0"/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51079" y="115910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t="13463" r="1293" b="5769"/>
          <a:stretch/>
        </p:blipFill>
        <p:spPr bwMode="auto">
          <a:xfrm>
            <a:off x="271529" y="1016000"/>
            <a:ext cx="8280043" cy="4380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83392" y="1016000"/>
            <a:ext cx="289897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hlinkClick r:id="rId3"/>
              </a:rPr>
              <a:t>https://</a:t>
            </a:r>
            <a:r>
              <a:rPr lang="ru-RU" sz="2400" b="1" u="sng" dirty="0" smtClean="0">
                <a:hlinkClick r:id="rId3"/>
              </a:rPr>
              <a:t>kokhna.com</a:t>
            </a:r>
            <a:endParaRPr lang="ru-RU" sz="2400" b="1" u="sng" dirty="0" smtClean="0"/>
          </a:p>
          <a:p>
            <a:endParaRPr lang="ru-RU" dirty="0"/>
          </a:p>
          <a:p>
            <a:r>
              <a:rPr lang="ru-RU" dirty="0" smtClean="0">
                <a:latin typeface="HelveticaNeueCyr" panose="02000503040000020004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Меню</a:t>
            </a:r>
            <a:endParaRPr lang="ru-RU" dirty="0">
              <a:latin typeface="HelveticaNeueCyr" panose="02000503040000020004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Картинка для привлечения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Адаптивный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тематические слоганы </a:t>
            </a:r>
            <a:endParaRPr lang="ru-RU" dirty="0" smtClean="0">
              <a:latin typeface="HelveticaNeueCyr" panose="02000503040000020004" pitchFamily="50" charset="-52"/>
            </a:endParaRPr>
          </a:p>
          <a:p>
            <a:endParaRPr lang="ru-RU" dirty="0">
              <a:latin typeface="HelveticaNeueCyr" panose="02000503040000020004" pitchFamily="50" charset="-52"/>
            </a:endParaRPr>
          </a:p>
          <a:p>
            <a:r>
              <a:rPr lang="ru-RU" dirty="0" smtClean="0">
                <a:latin typeface="HelveticaNeueCyr" panose="02000503040000020004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Не найдены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4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7287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9378" t="36927" r="22912" b="40361"/>
          <a:stretch/>
        </p:blipFill>
        <p:spPr>
          <a:xfrm>
            <a:off x="706439" y="1807666"/>
            <a:ext cx="11101563" cy="29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838200" y="0"/>
            <a:ext cx="10515600" cy="987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smtClean="0"/>
              <a:t>Юзабилити-тестирование</a:t>
            </a:r>
            <a:endParaRPr lang="ru-RU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6607" t="33570" r="24197" b="19247"/>
          <a:stretch/>
        </p:blipFill>
        <p:spPr>
          <a:xfrm>
            <a:off x="1056068" y="772733"/>
            <a:ext cx="10297732" cy="555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0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7287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63640" y="678194"/>
            <a:ext cx="11578106" cy="6021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ctr">
              <a:lnSpc>
                <a:spcPct val="90000"/>
              </a:lnSpc>
              <a:spcAft>
                <a:spcPts val="0"/>
              </a:spcAft>
            </a:pPr>
            <a:r>
              <a:rPr lang="ru-RU" sz="16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Требования к конкретным элементам управления </a:t>
            </a:r>
          </a:p>
          <a:p>
            <a:pPr indent="323850" algn="ctr">
              <a:lnSpc>
                <a:spcPct val="90000"/>
              </a:lnSpc>
              <a:spcAft>
                <a:spcPts val="0"/>
              </a:spcAft>
            </a:pPr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indent="323850" algn="just"/>
            <a:r>
              <a:rPr lang="ru-RU" sz="1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Кнопки</a:t>
            </a:r>
          </a:p>
          <a:p>
            <a:pPr indent="323850" algn="just"/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Кликабельный</a:t>
            </a: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размер кнопок совпадает с их видимым или логическим размером.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 кнопками, стоящими рядом, должно быть пустое пространство, щелчок по которому не отрабатывается.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Частотные кнопки снабжены не только текстом, но и пиктограммами; редко используемые кнопки - только текстовыми подписями. (Нет</a:t>
            </a:r>
            <a:r>
              <a:rPr lang="ru-RU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23850" algn="just"/>
            <a:endParaRPr lang="ru-RU" sz="1400" b="1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1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Поля ввода</a:t>
            </a:r>
            <a:endParaRPr lang="ru-RU" sz="1400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23850" algn="just"/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полях ввода уже стоят наиболее вероятные значения. (Нет)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Длина полей не меньше, и, по возможности, не больше, длины вводимых в них данных.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поле предназначено для ввода заметного количества текста, оно многострочное.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Многострочные поля имеют максимально возможную высоту; нет резервов для их увеличения. (Да</a:t>
            </a:r>
            <a:r>
              <a:rPr lang="ru-RU" sz="14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indent="450215" algn="just">
              <a:tabLst>
                <a:tab pos="629920" algn="l"/>
              </a:tabLst>
            </a:pPr>
            <a:endParaRPr lang="ru-RU" sz="1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tabLst>
                <a:tab pos="629920" algn="l"/>
              </a:tabLst>
            </a:pPr>
            <a:r>
              <a:rPr lang="ru-RU" sz="1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Системные </a:t>
            </a:r>
            <a:r>
              <a:rPr 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сообщения и отработка ошибок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tabLst>
                <a:tab pos="629920" algn="l"/>
              </a:tabLst>
            </a:pPr>
            <a:r>
              <a:rPr lang="ru-RU" sz="14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формах ввода проверка корректности вводимых значений выполняется прямо во время ввода; если вводятся некорректные данные, система сразу сообщает об этом пользователю, не дожидаясь момента, когда пользователь завершит ввод данных во всей форме. (Нет)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Сообщения о некорректности введенных данных показываются рядом с элементом управления, данные в котором некорректны.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23850" algn="just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Меню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323850" algn="just"/>
            <a:r>
              <a:rPr lang="ru-RU" sz="1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Первая буква в названии пунктов меню - заглавная.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 пункты меню первого уровня активизируют раскрывающиеся меню. (Нет)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Используются не более двух подуровней меню. (Да)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762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Элементы, открывающие вложенные меню, выглядят иначе, чем терминальные элементы. (Нет)</a:t>
            </a:r>
            <a:endParaRPr lang="ru-RU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7620">
              <a:lnSpc>
                <a:spcPct val="90000"/>
              </a:lnSpc>
              <a:spcAft>
                <a:spcPts val="0"/>
              </a:spcAft>
            </a:pP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0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7287"/>
          </a:xfrm>
        </p:spPr>
        <p:txBody>
          <a:bodyPr/>
          <a:lstStyle/>
          <a:p>
            <a:pPr algn="ctr"/>
            <a:r>
              <a:rPr lang="ru-RU" b="1" dirty="0" err="1"/>
              <a:t>Юзабилити</a:t>
            </a:r>
            <a:r>
              <a:rPr lang="ru-RU" b="1" dirty="0"/>
              <a:t>-тестирование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53980" y="874824"/>
            <a:ext cx="11284040" cy="598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3850" algn="ctr">
              <a:lnSpc>
                <a:spcPct val="90000"/>
              </a:lnSpc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Результаты эвристической оценки:</a:t>
            </a:r>
          </a:p>
          <a:p>
            <a:pPr indent="323850" algn="just">
              <a:lnSpc>
                <a:spcPct val="90000"/>
              </a:lnSpc>
              <a:spcAft>
                <a:spcPts val="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времени система показывает, что с ней происходит.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Система использует термины, понятия и метафоры, присутствующие в реальном мире, а не обусловленные компьютером.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пользователь контролирует систему, а не наоборот. Любую команду можно отменить или повторить.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времени система выглядит и функционирует единообразным и стандартным способом.</a:t>
            </a: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системы препятствует появлению человеческих ошибок. (Да) 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любой момент времени интерфейс показывает объекты и команды сам, не требуя от пользователя вспоминать их. (Нет)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интерфейсе есть методы ускорения работы, предназначенные для опытных пользователей и не мешающие пользователям неопытным.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эстетичен и в любой момент времени не содержит ненужной сейчас информации. (Да)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sz="2000" spc="-2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Интерфейс помогает пользователям обнаруживать и исправлять проблемы, включая человеческие ошибки. (Да)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74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449580" algn="just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результатам экспертного тестирования, грубых нарушений в интерфейсе, информационной структуре или функциональном соответствии элементов, выявлено не было. В качестве небольших замечаний был выделен небольшой объём информации о самом фотографе и опыте его работы.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49580" algn="just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По результатам пользовательского тестирования, не было выявлено проблем, связанных с интерфейсом. Пользователь легко находил нужную ему информацию и выполнял данные ему задания без особых трудностей.</a:t>
            </a:r>
            <a:endParaRPr lang="ru-RU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838200" y="0"/>
            <a:ext cx="10515600" cy="987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b="1" smtClean="0"/>
              <a:t>Юзабилити-тестирование</a:t>
            </a:r>
            <a:endParaRPr lang="ru-RU" b="1" dirty="0"/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067873" y="838338"/>
            <a:ext cx="10515600" cy="987287"/>
          </a:xfrm>
        </p:spPr>
        <p:txBody>
          <a:bodyPr/>
          <a:lstStyle/>
          <a:p>
            <a:pPr algn="ctr"/>
            <a:r>
              <a:rPr lang="ru-RU" b="1" dirty="0" smtClean="0"/>
              <a:t>Выводы: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131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7287"/>
          </a:xfrm>
        </p:spPr>
        <p:txBody>
          <a:bodyPr/>
          <a:lstStyle/>
          <a:p>
            <a:pPr algn="ctr"/>
            <a:r>
              <a:rPr lang="ru-RU" b="1" dirty="0" smtClean="0"/>
              <a:t>Выводы:</a:t>
            </a:r>
            <a:endParaRPr lang="ru-RU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412383" y="7650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ru-RU" dirty="0"/>
          </a:p>
        </p:txBody>
      </p:sp>
      <p:sp>
        <p:nvSpPr>
          <p:cNvPr id="8" name="Объект 2"/>
          <p:cNvSpPr>
            <a:spLocks noGrp="1"/>
          </p:cNvSpPr>
          <p:nvPr>
            <p:ph idx="1"/>
          </p:nvPr>
        </p:nvSpPr>
        <p:spPr>
          <a:xfrm>
            <a:off x="947671" y="1122538"/>
            <a:ext cx="10406129" cy="5163390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У множества </a:t>
            </a:r>
            <a:r>
              <a:rPr lang="ru-RU" dirty="0" smtClean="0"/>
              <a:t>пользователей сайт оставил положительные эмоции. Пользователям было комфортно и </a:t>
            </a:r>
            <a:r>
              <a:rPr lang="ru-RU" dirty="0"/>
              <a:t>легко с ним работать</a:t>
            </a:r>
            <a:r>
              <a:rPr lang="ru-RU" dirty="0" smtClean="0"/>
              <a:t>.</a:t>
            </a:r>
            <a:endParaRPr lang="ru-RU" dirty="0"/>
          </a:p>
          <a:p>
            <a:pPr algn="just"/>
            <a:r>
              <a:rPr lang="ru-RU" dirty="0"/>
              <a:t>С</a:t>
            </a:r>
            <a:r>
              <a:rPr lang="ru-RU" dirty="0" smtClean="0"/>
              <a:t>айт </a:t>
            </a:r>
            <a:r>
              <a:rPr lang="ru-RU" dirty="0"/>
              <a:t>удобен в использовании и вся информация находится в пару кликов </a:t>
            </a:r>
            <a:r>
              <a:rPr lang="ru-RU" dirty="0" smtClean="0"/>
              <a:t>мыши.</a:t>
            </a:r>
          </a:p>
          <a:p>
            <a:pPr algn="just"/>
            <a:r>
              <a:rPr lang="ru-RU" dirty="0" smtClean="0"/>
              <a:t>Интерфейс внешне очень привлекательный и запоминающийся.</a:t>
            </a:r>
          </a:p>
          <a:p>
            <a:pPr algn="just"/>
            <a:r>
              <a:rPr lang="ru-RU" dirty="0" smtClean="0"/>
              <a:t>Разнообразие предоставляемых услуг будет актуально долгое время и  может привлечь пользователей любой возрастной категории.</a:t>
            </a:r>
          </a:p>
          <a:p>
            <a:pPr algn="just"/>
            <a:r>
              <a:rPr lang="ru-RU" dirty="0" smtClean="0"/>
              <a:t>Интерфейс к</a:t>
            </a:r>
            <a:r>
              <a:rPr lang="ru-RU" dirty="0" smtClean="0"/>
              <a:t>расочный </a:t>
            </a:r>
            <a:r>
              <a:rPr lang="ru-RU" dirty="0"/>
              <a:t>и лаконичный, не перегружен, что </a:t>
            </a:r>
            <a:r>
              <a:rPr lang="ru-RU" dirty="0" smtClean="0"/>
              <a:t>помогает экономить время.</a:t>
            </a:r>
            <a:endParaRPr lang="ru-RU" dirty="0"/>
          </a:p>
          <a:p>
            <a:pPr algn="just"/>
            <a:endParaRPr lang="ru-RU" dirty="0" smtClean="0"/>
          </a:p>
          <a:p>
            <a:pPr algn="just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90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66989" y="124116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686928" y="1184857"/>
            <a:ext cx="35050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hlinkClick r:id="rId2"/>
              </a:rPr>
              <a:t>http://</a:t>
            </a:r>
            <a:r>
              <a:rPr lang="ru-RU" sz="2400" b="1" u="sng" dirty="0" smtClean="0">
                <a:hlinkClick r:id="rId2"/>
              </a:rPr>
              <a:t>studiohallo.ru/love</a:t>
            </a:r>
            <a:endParaRPr lang="ru-RU" sz="2400" b="1" u="sng" dirty="0" smtClean="0"/>
          </a:p>
          <a:p>
            <a:endParaRPr lang="ru-RU" dirty="0"/>
          </a:p>
          <a:p>
            <a:r>
              <a:rPr lang="ru-RU" dirty="0" smtClean="0">
                <a:latin typeface="HelveticaNeueCyr" panose="02000503040000020004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Меню</a:t>
            </a:r>
            <a:endParaRPr lang="ru-RU" dirty="0">
              <a:latin typeface="HelveticaNeueCyr" panose="02000503040000020004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Сетка</a:t>
            </a:r>
          </a:p>
          <a:p>
            <a:endParaRPr lang="ru-RU" dirty="0">
              <a:latin typeface="HelveticaNeueCyr" panose="02000503040000020004" pitchFamily="50" charset="-52"/>
            </a:endParaRPr>
          </a:p>
          <a:p>
            <a:r>
              <a:rPr lang="ru-RU" dirty="0" smtClean="0">
                <a:latin typeface="HelveticaNeueCyr" panose="02000503040000020004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HelveticaNeueCyr" panose="02000503040000020004" pitchFamily="50" charset="-52"/>
              </a:rPr>
              <a:t>Ш</a:t>
            </a:r>
            <a:r>
              <a:rPr lang="ru-RU" dirty="0" smtClean="0">
                <a:latin typeface="HelveticaNeueCyr" panose="02000503040000020004" pitchFamily="50" charset="-52"/>
              </a:rPr>
              <a:t>рифты</a:t>
            </a:r>
            <a:endParaRPr lang="ru-RU" dirty="0">
              <a:latin typeface="HelveticaNeueCyr" panose="02000503040000020004" pitchFamily="50" charset="-52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18" y="1016000"/>
            <a:ext cx="8263510" cy="39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0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15473" y="154546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pic>
        <p:nvPicPr>
          <p:cNvPr id="5" name="Рисунок 4"/>
          <p:cNvPicPr/>
          <p:nvPr/>
        </p:nvPicPr>
        <p:blipFill rotWithShape="1">
          <a:blip r:embed="rId2"/>
          <a:srcRect l="1873" t="12674" r="1362" b="5124"/>
          <a:stretch/>
        </p:blipFill>
        <p:spPr bwMode="auto">
          <a:xfrm>
            <a:off x="360608" y="1016000"/>
            <a:ext cx="8036417" cy="4148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83392" y="1146220"/>
            <a:ext cx="28989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hlinkClick r:id="rId3"/>
              </a:rPr>
              <a:t>https://imphoto.pro</a:t>
            </a:r>
            <a:r>
              <a:rPr lang="ru-RU" sz="2400" b="1" dirty="0"/>
              <a:t> </a:t>
            </a:r>
            <a:endParaRPr lang="ru-RU" dirty="0"/>
          </a:p>
          <a:p>
            <a:r>
              <a:rPr lang="ru-RU" dirty="0" smtClean="0">
                <a:latin typeface="HelveticaNeueCyr" panose="02000503040000020004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Меню</a:t>
            </a:r>
            <a:endParaRPr lang="ru-RU" dirty="0">
              <a:latin typeface="HelveticaNeueCyr" panose="02000503040000020004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Адаптивный дизайн</a:t>
            </a:r>
          </a:p>
          <a:p>
            <a:endParaRPr lang="ru-RU" dirty="0">
              <a:latin typeface="HelveticaNeueCyr" panose="02000503040000020004" pitchFamily="50" charset="-52"/>
            </a:endParaRPr>
          </a:p>
          <a:p>
            <a:r>
              <a:rPr lang="ru-RU" dirty="0" smtClean="0">
                <a:latin typeface="HelveticaNeueCyr" panose="02000503040000020004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Цветовая схема не обоснована</a:t>
            </a:r>
            <a:endParaRPr lang="ru-RU" dirty="0">
              <a:latin typeface="HelveticaNeueCyr" panose="02000503040000020004" pitchFamily="50" charset="-52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378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02595" y="90152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783392" y="1003120"/>
            <a:ext cx="289897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hlinkClick r:id="rId2"/>
              </a:rPr>
              <a:t>http://absurdov.com</a:t>
            </a:r>
            <a:r>
              <a:rPr lang="ru-RU" sz="2400" b="1" dirty="0"/>
              <a:t> </a:t>
            </a:r>
            <a:endParaRPr lang="ru-RU" sz="2400" b="1" u="sng" dirty="0" smtClean="0"/>
          </a:p>
          <a:p>
            <a:endParaRPr lang="ru-RU" dirty="0"/>
          </a:p>
          <a:p>
            <a:r>
              <a:rPr lang="ru-RU" dirty="0" smtClean="0">
                <a:latin typeface="HelveticaNeueCyr" panose="02000503040000020004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Расположение элементов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NeueCyr" panose="02000503040000020004" pitchFamily="50" charset="-52"/>
            </a:endParaRPr>
          </a:p>
          <a:p>
            <a:r>
              <a:rPr lang="ru-RU" dirty="0" smtClean="0">
                <a:latin typeface="HelveticaNeueCyr" panose="02000503040000020004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Цветовая схема не обоснована</a:t>
            </a:r>
            <a:endParaRPr lang="ru-RU" dirty="0">
              <a:latin typeface="HelveticaNeueCyr" panose="02000503040000020004" pitchFamily="50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Логотип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3"/>
          <a:srcRect t="18170" r="798" b="5433"/>
          <a:stretch/>
        </p:blipFill>
        <p:spPr bwMode="auto">
          <a:xfrm>
            <a:off x="403184" y="1107582"/>
            <a:ext cx="7877931" cy="2871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20" y="3979571"/>
            <a:ext cx="7872795" cy="23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5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66989" y="167425"/>
            <a:ext cx="10515600" cy="6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Обзор аналогов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693240" y="1015999"/>
            <a:ext cx="332617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>
                <a:hlinkClick r:id="rId2"/>
              </a:rPr>
              <a:t>http://</a:t>
            </a:r>
            <a:r>
              <a:rPr lang="ru-RU" sz="2400" b="1" u="sng" dirty="0" smtClean="0">
                <a:hlinkClick r:id="rId2"/>
              </a:rPr>
              <a:t>www.profifoto.ru</a:t>
            </a:r>
            <a:endParaRPr lang="ru-RU" sz="2400" b="1" u="sng" dirty="0" smtClean="0"/>
          </a:p>
          <a:p>
            <a:r>
              <a:rPr lang="ru-RU" sz="2400" b="1" dirty="0" smtClean="0"/>
              <a:t> </a:t>
            </a:r>
            <a:endParaRPr lang="ru-RU" dirty="0"/>
          </a:p>
          <a:p>
            <a:r>
              <a:rPr lang="ru-RU" dirty="0" smtClean="0">
                <a:latin typeface="HelveticaNeueCyr" panose="02000503040000020004" pitchFamily="50" charset="-52"/>
              </a:rPr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Меню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Адаптивный дизайн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NeueCyr" panose="02000503040000020004" pitchFamily="50" charset="-52"/>
            </a:endParaRPr>
          </a:p>
          <a:p>
            <a:r>
              <a:rPr lang="ru-RU" dirty="0" smtClean="0">
                <a:latin typeface="HelveticaNeueCyr" panose="02000503040000020004" pitchFamily="50" charset="-52"/>
              </a:rPr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Цветовая схема не обоснована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HelveticaNeueCyr" panose="02000503040000020004" pitchFamily="50" charset="-52"/>
              </a:rPr>
              <a:t>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HelveticaNeueCyr" panose="02000503040000020004" pitchFamily="50" charset="-52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9761" r="1178"/>
          <a:stretch/>
        </p:blipFill>
        <p:spPr>
          <a:xfrm>
            <a:off x="262735" y="1015999"/>
            <a:ext cx="8246690" cy="444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4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Выводы: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14650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Возьму </a:t>
            </a:r>
            <a:r>
              <a:rPr lang="ru-RU" dirty="0"/>
              <a:t>в свой </a:t>
            </a:r>
            <a:r>
              <a:rPr lang="ru-RU" dirty="0" smtClean="0"/>
              <a:t>проект:</a:t>
            </a:r>
            <a:endParaRPr lang="ru-RU" dirty="0"/>
          </a:p>
          <a:p>
            <a:pPr lvl="0"/>
            <a:r>
              <a:rPr lang="ru-RU" dirty="0" smtClean="0"/>
              <a:t>Картинку для привлечения внимания </a:t>
            </a:r>
            <a:r>
              <a:rPr lang="ru-RU" dirty="0"/>
              <a:t>как </a:t>
            </a:r>
            <a:r>
              <a:rPr lang="ru-RU" dirty="0" smtClean="0"/>
              <a:t>в первом аналоге</a:t>
            </a:r>
            <a:endParaRPr lang="en-US" dirty="0" smtClean="0"/>
          </a:p>
          <a:p>
            <a:pPr lvl="0"/>
            <a:r>
              <a:rPr lang="ru-RU" dirty="0" smtClean="0"/>
              <a:t>Сетку с примерами работ, как в четвертом аналоге</a:t>
            </a:r>
            <a:endParaRPr lang="ru-RU" dirty="0"/>
          </a:p>
          <a:p>
            <a:pPr lvl="0"/>
            <a:r>
              <a:rPr lang="ru-RU" dirty="0"/>
              <a:t>Меню близкое к тому, что </a:t>
            </a:r>
            <a:r>
              <a:rPr lang="ru-RU" dirty="0" smtClean="0"/>
              <a:t>во втором </a:t>
            </a:r>
            <a:r>
              <a:rPr lang="ru-RU" dirty="0"/>
              <a:t>аналоге</a:t>
            </a:r>
          </a:p>
          <a:p>
            <a:pPr lvl="0"/>
            <a:r>
              <a:rPr lang="ru-RU" dirty="0" smtClean="0"/>
              <a:t>Логотип читабельный и запоминающийся</a:t>
            </a:r>
            <a:endParaRPr lang="ru-RU" dirty="0"/>
          </a:p>
          <a:p>
            <a:r>
              <a:rPr lang="ru-RU" dirty="0" smtClean="0"/>
              <a:t>Неброский фон для информационных страниц</a:t>
            </a:r>
          </a:p>
          <a:p>
            <a:r>
              <a:rPr lang="ru-RU" dirty="0" smtClean="0"/>
              <a:t>Возможность оставить отзыв и заказать услуги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977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/>
              <a:t>Цели и задачи</a:t>
            </a:r>
            <a:endParaRPr lang="ru-RU" b="1" dirty="0"/>
          </a:p>
        </p:txBody>
      </p:sp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838200" y="1068946"/>
            <a:ext cx="10515600" cy="53318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Необходимо спроектировать интерфейс для пользователей, желающих узнать о мире фотографий и получить услуги фотографа.</a:t>
            </a:r>
          </a:p>
          <a:p>
            <a:pPr marL="0" indent="0">
              <a:buNone/>
            </a:pPr>
            <a:r>
              <a:rPr lang="ru-RU" b="1" dirty="0"/>
              <a:t>Цели:</a:t>
            </a:r>
            <a:endParaRPr lang="ru-RU" dirty="0"/>
          </a:p>
          <a:p>
            <a:pPr lvl="0"/>
            <a:r>
              <a:rPr lang="ru-RU" dirty="0"/>
              <a:t>Увеличить число посетителей сайта за счёт удобного интерфейса, приятного дизайна и информативности.</a:t>
            </a:r>
          </a:p>
          <a:p>
            <a:pPr lvl="0"/>
            <a:r>
              <a:rPr lang="ru-RU" dirty="0"/>
              <a:t>Увеличить число обращений за счёт разнообразия предоставляемых услуг и множеством нужной информации.</a:t>
            </a:r>
          </a:p>
          <a:p>
            <a:pPr lvl="0"/>
            <a:r>
              <a:rPr lang="ru-RU" dirty="0"/>
              <a:t>Составить солидную конкуренцию другим компаниям с помощью разработки современного дизайна, приятных цветовых решений, качества и количества предоставляемых услуг.</a:t>
            </a:r>
          </a:p>
          <a:p>
            <a:pPr marL="0" indent="0">
              <a:buNone/>
            </a:pPr>
            <a:r>
              <a:rPr lang="ru-RU" b="1" dirty="0"/>
              <a:t>Задачи:</a:t>
            </a:r>
            <a:endParaRPr lang="ru-RU" dirty="0"/>
          </a:p>
          <a:p>
            <a:pPr lvl="0"/>
            <a:r>
              <a:rPr lang="ru-RU" dirty="0"/>
              <a:t>Использовать хорошо прорисованный, запоминающийся логотип.</a:t>
            </a:r>
          </a:p>
          <a:p>
            <a:pPr lvl="0"/>
            <a:r>
              <a:rPr lang="ru-RU" dirty="0"/>
              <a:t>Обратная связь с пользователями.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1090</Words>
  <Application>Microsoft Office PowerPoint</Application>
  <PresentationFormat>Широкоэкранный</PresentationFormat>
  <Paragraphs>228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HelveticaNeueCyr</vt:lpstr>
      <vt:lpstr>Symbol</vt:lpstr>
      <vt:lpstr>Times New Roman</vt:lpstr>
      <vt:lpstr>Тема Office</vt:lpstr>
      <vt:lpstr>Тема:  Разработка пользовательского интерфейса сайта услуг профессионального фотографа «Photostudio Memories»    </vt:lpstr>
      <vt:lpstr>Описание предметной области</vt:lpstr>
      <vt:lpstr>Обзор аналогов</vt:lpstr>
      <vt:lpstr>Обзор аналогов</vt:lpstr>
      <vt:lpstr>Обзор аналогов</vt:lpstr>
      <vt:lpstr>Обзор аналогов</vt:lpstr>
      <vt:lpstr>Обзор аналогов</vt:lpstr>
      <vt:lpstr>Выводы:</vt:lpstr>
      <vt:lpstr>Цели и задачи</vt:lpstr>
      <vt:lpstr>Аудитория</vt:lpstr>
      <vt:lpstr>Потребности пользователя</vt:lpstr>
      <vt:lpstr>Возможности в проекте</vt:lpstr>
      <vt:lpstr>Структура сайта</vt:lpstr>
      <vt:lpstr>Статический прототип (до тестирования)</vt:lpstr>
      <vt:lpstr>Статический прототип (до тестирования)</vt:lpstr>
      <vt:lpstr>Схема динамического прототипа</vt:lpstr>
      <vt:lpstr>Тестирование прототипа</vt:lpstr>
      <vt:lpstr>Прототип после тестирования</vt:lpstr>
      <vt:lpstr>Логотип</vt:lpstr>
      <vt:lpstr>Цветовая схема</vt:lpstr>
      <vt:lpstr>Шрифт</vt:lpstr>
      <vt:lpstr>Сетка</vt:lpstr>
      <vt:lpstr>Дизайн</vt:lpstr>
      <vt:lpstr>Презентация PowerPoint</vt:lpstr>
      <vt:lpstr>Презентация PowerPoint</vt:lpstr>
      <vt:lpstr>Презентация PowerPoint</vt:lpstr>
      <vt:lpstr>Юзабилити-тестирование</vt:lpstr>
      <vt:lpstr>Юзабилити-тестирование</vt:lpstr>
      <vt:lpstr>Юзабилити-тестирование</vt:lpstr>
      <vt:lpstr>Юзабилити-тестирование</vt:lpstr>
      <vt:lpstr>Презентация PowerPoint</vt:lpstr>
      <vt:lpstr>Юзабилити-тестирование</vt:lpstr>
      <vt:lpstr>Юзабилити-тестирование</vt:lpstr>
      <vt:lpstr>Выводы:</vt:lpstr>
      <vt:lpstr>Выводы: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 Разработка пользовательских интерфейсов сайта услуг профессионального фотографа</dc:title>
  <dc:creator>Yulia Polynskaya</dc:creator>
  <cp:lastModifiedBy>Yulia Polynskaya</cp:lastModifiedBy>
  <cp:revision>58</cp:revision>
  <dcterms:created xsi:type="dcterms:W3CDTF">2018-12-11T07:51:25Z</dcterms:created>
  <dcterms:modified xsi:type="dcterms:W3CDTF">2018-12-12T08:00:14Z</dcterms:modified>
</cp:coreProperties>
</file>